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66" r:id="rId5"/>
    <p:sldId id="271" r:id="rId6"/>
    <p:sldId id="298" r:id="rId7"/>
    <p:sldId id="307" r:id="rId8"/>
    <p:sldId id="319" r:id="rId9"/>
    <p:sldId id="314" r:id="rId10"/>
    <p:sldId id="317" r:id="rId11"/>
    <p:sldId id="311" r:id="rId12"/>
  </p:sldIdLst>
  <p:sldSz cx="10693400" cy="60071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DBBA0F-6CE9-9FA3-C4A9-575D0124C6C8}" name="Elaine Dromey" initials="ED" userId="S::elaine.dromey@futurenergyireland.ie::76ddb216-fd49-4866-9b49-4b92bbf67552" providerId="AD"/>
  <p188:author id="{C35E0728-7D48-B8E5-C92D-23D23342CBB7}" name="Sandra Kelly" initials="SK" userId="S::sandra.kelly@futurenergyireland.ie::d762f427-4775-4424-862f-fff1f343bb75" providerId="AD"/>
  <p188:author id="{8D683429-0AEE-0301-569A-6EA69AAB30A7}" name="Sinead O'Malley" initials="SO" userId="S::sinead.omalley@futurenergyireland.ie::b58fea59-4554-4c41-9a32-e8f93f439624" providerId="AD"/>
  <p188:author id="{E48CAE3C-374F-89E5-2783-611A212D6445}" name="Daniel Nestor" initials="DN" userId="S::daniel.nestor@futurenergyireland.ie::c3734f99-8a49-4ddc-83b8-5628d4bdcb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ran O'Malley" initials="KO" lastIdx="7" clrIdx="0">
    <p:extLst>
      <p:ext uri="{19B8F6BF-5375-455C-9EA6-DF929625EA0E}">
        <p15:presenceInfo xmlns:p15="http://schemas.microsoft.com/office/powerpoint/2012/main" userId="S-1-5-21-1659004503-1644491937-682003330-22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F4807-5908-8167-9742-0F0DE72A7EC2}" v="57" dt="2024-11-13T11:36:47.156"/>
    <p1510:client id="{1F5275DE-8F39-D842-082F-1F4784864817}" v="2" dt="2024-11-13T15:09:02.362"/>
    <p1510:client id="{5E76AF13-78B7-476E-AB1F-EA3C9394F336}" v="2" dt="2024-11-13T12:12:15.772"/>
    <p1510:client id="{64B6EDE7-61B2-8944-842C-C71A72339D10}" v="154" dt="2024-11-13T10:05:19.266"/>
    <p1510:client id="{9EA16705-7708-7B53-391F-5D93F0521BFE}" v="5" dt="2024-11-13T12:01:02.033"/>
    <p1510:client id="{E6C1130C-611F-4FC5-8656-CC1C12D54B9D}" v="7" dt="2024-11-13T15:26:44.39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211" autoAdjust="0"/>
  </p:normalViewPr>
  <p:slideViewPr>
    <p:cSldViewPr snapToGrid="0">
      <p:cViewPr varScale="1">
        <p:scale>
          <a:sx n="86" d="100"/>
          <a:sy n="86" d="100"/>
        </p:scale>
        <p:origin x="989" y="72"/>
      </p:cViewPr>
      <p:guideLst>
        <p:guide orient="horz" pos="189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9078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14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663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18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95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3008-86F4-975A-9BCE-06202C82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>
            <a:extLst>
              <a:ext uri="{FF2B5EF4-FFF2-40B4-BE49-F238E27FC236}">
                <a16:creationId xmlns:a16="http://schemas.microsoft.com/office/drawing/2014/main" id="{10C0736B-BCDD-E47D-1595-A6E887C37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4" name="Shape 364">
            <a:extLst>
              <a:ext uri="{FF2B5EF4-FFF2-40B4-BE49-F238E27FC236}">
                <a16:creationId xmlns:a16="http://schemas.microsoft.com/office/drawing/2014/main" id="{263151E2-5316-5B35-D310-101B1B86AD9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63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47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9CE9-B429-48F4-F9AA-5DC70A884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>
            <a:extLst>
              <a:ext uri="{FF2B5EF4-FFF2-40B4-BE49-F238E27FC236}">
                <a16:creationId xmlns:a16="http://schemas.microsoft.com/office/drawing/2014/main" id="{7B24880D-F21C-B459-29ED-FF0053E30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4" name="Shape 364">
            <a:extLst>
              <a:ext uri="{FF2B5EF4-FFF2-40B4-BE49-F238E27FC236}">
                <a16:creationId xmlns:a16="http://schemas.microsoft.com/office/drawing/2014/main" id="{958E6CB7-B8D8-CDD2-7DD0-611C575F31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21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090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1864171"/>
            <a:ext cx="9089392" cy="53091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400" b="1">
                <a:solidFill>
                  <a:srgbClr val="00B3F0"/>
                </a:solidFill>
                <a:latin typeface="HelveticaNeueLT Pro 55 Roman"/>
                <a:ea typeface="HelveticaNeueLT Pro 55 Roman"/>
                <a:cs typeface="HelveticaNeueLT Pro 55 Roman"/>
                <a:sym typeface="HelveticaNeueLT Pro 55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3367532"/>
            <a:ext cx="7485382" cy="2770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86222" y="5592512"/>
            <a:ext cx="272510" cy="2769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284178" y="252536"/>
            <a:ext cx="7066863" cy="49052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515">
              <a:defRPr sz="28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6" y="542919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802005" y="1864171"/>
            <a:ext cx="9089392" cy="53091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400" b="1">
                <a:solidFill>
                  <a:srgbClr val="00B3F0"/>
                </a:solidFill>
                <a:latin typeface="HelveticaNeueLT Pro 55 Roman"/>
                <a:ea typeface="HelveticaNeueLT Pro 55 Roman"/>
                <a:cs typeface="HelveticaNeueLT Pro 55 Roman"/>
                <a:sym typeface="HelveticaNeueLT Pro 55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3367532"/>
            <a:ext cx="7485382" cy="2770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86222" y="5592512"/>
            <a:ext cx="272510" cy="2769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86222" y="5592512"/>
            <a:ext cx="272510" cy="2769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nuf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1" y="187328"/>
            <a:ext cx="2055580" cy="37442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6" y="5429197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nuf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6" y="5429197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233078" y="1395415"/>
            <a:ext cx="6540786" cy="3462338"/>
          </a:xfrm>
          <a:prstGeom prst="rect">
            <a:avLst/>
          </a:prstGeom>
        </p:spPr>
        <p:txBody>
          <a:bodyPr lIns="0" tIns="0" rIns="0" bIns="0" anchor="ctr"/>
          <a:lstStyle>
            <a:lvl1pPr marR="5079" indent="12697">
              <a:lnSpc>
                <a:spcPts val="4400"/>
              </a:lnSpc>
              <a:tabLst>
                <a:tab pos="685800" algn="l"/>
                <a:tab pos="901700" algn="l"/>
                <a:tab pos="1447800" algn="l"/>
                <a:tab pos="2400300" algn="l"/>
                <a:tab pos="3175000" algn="l"/>
                <a:tab pos="4356100" algn="l"/>
                <a:tab pos="4648200" algn="l"/>
              </a:tabLst>
              <a:defRPr sz="4400">
                <a:solidFill>
                  <a:srgbClr val="000000"/>
                </a:solidFill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6" y="5429197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284178" y="252536"/>
            <a:ext cx="7066861" cy="49052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6" y="5429197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1604011" y="200239"/>
            <a:ext cx="8643834" cy="1001183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55">
              <a:defRPr sz="4400">
                <a:solidFill>
                  <a:srgbClr val="000000"/>
                </a:solidFill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4011" y="1735385"/>
            <a:ext cx="4232805" cy="3337281"/>
          </a:xfrm>
          <a:prstGeom prst="rect">
            <a:avLst/>
          </a:prstGeom>
        </p:spPr>
        <p:txBody>
          <a:bodyPr lIns="45718" tIns="45718" rIns="45718" bIns="45718"/>
          <a:lstStyle>
            <a:lvl1pPr marL="228614" indent="-228614" defTabSz="914455">
              <a:spcBef>
                <a:spcPts val="900"/>
              </a:spcBef>
              <a:defRPr>
                <a:solidFill>
                  <a:srgbClr val="000000"/>
                </a:solidFill>
              </a:defRPr>
            </a:lvl1pPr>
            <a:lvl2pPr marL="650750" indent="-250286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2pPr>
            <a:lvl3pPr marL="1001154" indent="-200230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3pPr>
            <a:lvl4pPr marL="1401615" indent="-200230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4pPr>
            <a:lvl5pPr marL="1802077" indent="-200230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3" y="542919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1604011" y="200239"/>
            <a:ext cx="8643834" cy="1001183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55">
              <a:defRPr sz="4400">
                <a:solidFill>
                  <a:srgbClr val="000000"/>
                </a:solidFill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4011" y="1735385"/>
            <a:ext cx="4232805" cy="3337281"/>
          </a:xfrm>
          <a:prstGeom prst="rect">
            <a:avLst/>
          </a:prstGeom>
        </p:spPr>
        <p:txBody>
          <a:bodyPr lIns="45718" tIns="45718" rIns="45718" bIns="45718"/>
          <a:lstStyle>
            <a:lvl1pPr marL="228614" indent="-228614" defTabSz="914455">
              <a:spcBef>
                <a:spcPts val="900"/>
              </a:spcBef>
              <a:defRPr>
                <a:solidFill>
                  <a:srgbClr val="000000"/>
                </a:solidFill>
              </a:defRPr>
            </a:lvl1pPr>
            <a:lvl2pPr marL="800923" indent="-400460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2pPr>
            <a:lvl3pPr marL="1101269" indent="-300346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3pPr>
            <a:lvl4pPr marL="1501731" indent="-300346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4pPr>
            <a:lvl5pPr marL="1902192" indent="-300346" defTabSz="914455">
              <a:spcBef>
                <a:spcPts val="900"/>
              </a:spcBef>
              <a:buChar char="▪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4" y="542919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57840" y="354962"/>
            <a:ext cx="9977722" cy="32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840" y="773666"/>
            <a:ext cx="9977722" cy="4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8531" y="5429193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2" r:id="rId8"/>
    <p:sldLayoutId id="2147483664" r:id="rId9"/>
    <p:sldLayoutId id="2147483665" r:id="rId10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B9F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6D6E7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878DF-6AD9-48E2-93C6-7AD369381B4F}"/>
              </a:ext>
            </a:extLst>
          </p:cNvPr>
          <p:cNvSpPr/>
          <p:nvPr/>
        </p:nvSpPr>
        <p:spPr>
          <a:xfrm>
            <a:off x="5343837" y="0"/>
            <a:ext cx="5349563" cy="6014849"/>
          </a:xfrm>
          <a:custGeom>
            <a:avLst/>
            <a:gdLst>
              <a:gd name="connsiteX0" fmla="*/ 0 w 5349563"/>
              <a:gd name="connsiteY0" fmla="*/ 0 h 6007100"/>
              <a:gd name="connsiteX1" fmla="*/ 5349563 w 5349563"/>
              <a:gd name="connsiteY1" fmla="*/ 0 h 6007100"/>
              <a:gd name="connsiteX2" fmla="*/ 5349563 w 5349563"/>
              <a:gd name="connsiteY2" fmla="*/ 6007100 h 6007100"/>
              <a:gd name="connsiteX3" fmla="*/ 0 w 5349563"/>
              <a:gd name="connsiteY3" fmla="*/ 6007100 h 6007100"/>
              <a:gd name="connsiteX4" fmla="*/ 0 w 5349563"/>
              <a:gd name="connsiteY4" fmla="*/ 0 h 6007100"/>
              <a:gd name="connsiteX0" fmla="*/ 0 w 5349563"/>
              <a:gd name="connsiteY0" fmla="*/ 0 h 6014849"/>
              <a:gd name="connsiteX1" fmla="*/ 5349563 w 5349563"/>
              <a:gd name="connsiteY1" fmla="*/ 0 h 6014849"/>
              <a:gd name="connsiteX2" fmla="*/ 5349563 w 5349563"/>
              <a:gd name="connsiteY2" fmla="*/ 6007100 h 6014849"/>
              <a:gd name="connsiteX3" fmla="*/ 2347993 w 5349563"/>
              <a:gd name="connsiteY3" fmla="*/ 6014849 h 6014849"/>
              <a:gd name="connsiteX4" fmla="*/ 0 w 5349563"/>
              <a:gd name="connsiteY4" fmla="*/ 0 h 601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9563" h="6014849">
                <a:moveTo>
                  <a:pt x="0" y="0"/>
                </a:moveTo>
                <a:lnTo>
                  <a:pt x="5349563" y="0"/>
                </a:lnTo>
                <a:lnTo>
                  <a:pt x="5349563" y="6007100"/>
                </a:lnTo>
                <a:lnTo>
                  <a:pt x="2347993" y="6014849"/>
                </a:lnTo>
                <a:lnTo>
                  <a:pt x="0" y="0"/>
                </a:lnTo>
                <a:close/>
              </a:path>
            </a:pathLst>
          </a:custGeom>
          <a:solidFill>
            <a:srgbClr val="205F8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8" name="TextBox 1"/>
          <p:cNvSpPr txBox="1"/>
          <p:nvPr/>
        </p:nvSpPr>
        <p:spPr>
          <a:xfrm>
            <a:off x="6435092" y="330897"/>
            <a:ext cx="399269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2800" dirty="0"/>
              <a:t>An Bord Pleanála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0A42ECD-71F8-4DF3-A9D9-9613A37E6309}"/>
              </a:ext>
            </a:extLst>
          </p:cNvPr>
          <p:cNvSpPr txBox="1"/>
          <p:nvPr/>
        </p:nvSpPr>
        <p:spPr>
          <a:xfrm>
            <a:off x="406778" y="1268910"/>
            <a:ext cx="525563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3600" dirty="0">
                <a:solidFill>
                  <a:schemeClr val="tx1"/>
                </a:solidFill>
              </a:rPr>
              <a:t>Ballyfasy Wind Farm Grid Connection,  Co. Kilkenny</a:t>
            </a:r>
          </a:p>
          <a:p>
            <a:pPr algn="ctr">
              <a:defRPr sz="5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3600" dirty="0">
              <a:solidFill>
                <a:schemeClr val="tx1"/>
              </a:solidFill>
            </a:endParaRPr>
          </a:p>
          <a:p>
            <a:pPr algn="ctr">
              <a:defRPr sz="5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3600" dirty="0">
                <a:solidFill>
                  <a:schemeClr val="tx1"/>
                </a:solidFill>
              </a:rPr>
              <a:t>Pre-Planning Application Update &amp; Design Flexibility Meeting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6650BA2-60A3-4682-A463-AE6E9A0A9F21}"/>
              </a:ext>
            </a:extLst>
          </p:cNvPr>
          <p:cNvSpPr txBox="1"/>
          <p:nvPr/>
        </p:nvSpPr>
        <p:spPr>
          <a:xfrm>
            <a:off x="7172010" y="4432422"/>
            <a:ext cx="389012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2400" dirty="0"/>
              <a:t>26. 05. 25</a:t>
            </a:r>
            <a:endParaRPr lang="en-IE" sz="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BF4E5-A177-F744-4EA5-80F591C74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27" y="1113013"/>
            <a:ext cx="3327355" cy="2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>
            <a:spLocks noGrp="1"/>
          </p:cNvSpPr>
          <p:nvPr>
            <p:ph type="title"/>
          </p:nvPr>
        </p:nvSpPr>
        <p:spPr>
          <a:xfrm>
            <a:off x="2282367" y="321952"/>
            <a:ext cx="5555549" cy="1001183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15476D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IE" dirty="0"/>
              <a:t>Overview</a:t>
            </a:r>
            <a:endParaRPr dirty="0"/>
          </a:p>
        </p:txBody>
      </p:sp>
      <p:pic>
        <p:nvPicPr>
          <p:cNvPr id="360" name="Picture 4" descr="Picture 4"/>
          <p:cNvPicPr>
            <a:picLocks noChangeAspect="1"/>
          </p:cNvPicPr>
          <p:nvPr/>
        </p:nvPicPr>
        <p:blipFill>
          <a:blip r:embed="rId3"/>
          <a:srcRect l="3698" t="11013" r="3446" b="17031"/>
          <a:stretch>
            <a:fillRect/>
          </a:stretch>
        </p:blipFill>
        <p:spPr>
          <a:xfrm rot="16200000">
            <a:off x="9608566" y="2978324"/>
            <a:ext cx="1817169" cy="3524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0498587F-784B-4D90-8A5A-B13543B0C276}"/>
              </a:ext>
            </a:extLst>
          </p:cNvPr>
          <p:cNvSpPr/>
          <p:nvPr/>
        </p:nvSpPr>
        <p:spPr>
          <a:xfrm>
            <a:off x="1511211" y="1481422"/>
            <a:ext cx="7097860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dirty="0"/>
              <a:t>Introduction to the Project Team</a:t>
            </a: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dirty="0"/>
              <a:t>Project Recap</a:t>
            </a: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dirty="0"/>
              <a:t>Project Description updates since pre-application meeting on 24</a:t>
            </a:r>
            <a:r>
              <a:rPr lang="en-IE" baseline="30000" dirty="0"/>
              <a:t>th</a:t>
            </a:r>
            <a:r>
              <a:rPr lang="en-IE" dirty="0"/>
              <a:t> of February 2025</a:t>
            </a: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dirty="0"/>
              <a:t>Design Flexibility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>
            <a:spLocks noGrp="1"/>
          </p:cNvSpPr>
          <p:nvPr>
            <p:ph type="title"/>
          </p:nvPr>
        </p:nvSpPr>
        <p:spPr>
          <a:xfrm>
            <a:off x="2149363" y="-63126"/>
            <a:ext cx="5555549" cy="1001183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15476D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IE" dirty="0"/>
              <a:t>Project Team</a:t>
            </a:r>
            <a:endParaRPr dirty="0"/>
          </a:p>
        </p:txBody>
      </p:sp>
      <p:pic>
        <p:nvPicPr>
          <p:cNvPr id="360" name="Picture 4" descr="Picture 4"/>
          <p:cNvPicPr>
            <a:picLocks noChangeAspect="1"/>
          </p:cNvPicPr>
          <p:nvPr/>
        </p:nvPicPr>
        <p:blipFill>
          <a:blip r:embed="rId3"/>
          <a:srcRect l="3698" t="11013" r="3446" b="17031"/>
          <a:stretch>
            <a:fillRect/>
          </a:stretch>
        </p:blipFill>
        <p:spPr>
          <a:xfrm rot="16200000">
            <a:off x="9606923" y="2978324"/>
            <a:ext cx="1817169" cy="352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4A1DE7B-81F6-2471-0AB2-F54194AA9C11}"/>
              </a:ext>
            </a:extLst>
          </p:cNvPr>
          <p:cNvSpPr/>
          <p:nvPr/>
        </p:nvSpPr>
        <p:spPr>
          <a:xfrm>
            <a:off x="150920" y="577049"/>
            <a:ext cx="10082991" cy="5847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b="1" i="1" dirty="0">
                <a:solidFill>
                  <a:schemeClr val="tx1"/>
                </a:solidFill>
                <a:latin typeface="Lato Regular"/>
              </a:rPr>
              <a:t>Developer 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b="1" dirty="0">
                <a:solidFill>
                  <a:srgbClr val="205F84"/>
                </a:solidFill>
                <a:latin typeface="Lato Regular"/>
              </a:rPr>
              <a:t>Manogate Ltd </a:t>
            </a:r>
            <a:r>
              <a:rPr lang="en-IE" sz="1700" dirty="0">
                <a:solidFill>
                  <a:schemeClr val="tx1"/>
                </a:solidFill>
                <a:latin typeface="Lato Regular"/>
              </a:rPr>
              <a:t>- </a:t>
            </a:r>
            <a:r>
              <a:rPr lang="en-IE" sz="1700" dirty="0">
                <a:effectLst/>
                <a:latin typeface="Lato"/>
                <a:ea typeface="MS Mincho"/>
                <a:cs typeface="Arial"/>
              </a:rPr>
              <a:t>a </a:t>
            </a:r>
            <a:r>
              <a:rPr lang="en-IE" sz="1700" dirty="0">
                <a:latin typeface="Lato"/>
                <a:ea typeface="MS Mincho"/>
                <a:cs typeface="Arial"/>
              </a:rPr>
              <a:t>joint venture company</a:t>
            </a:r>
            <a:r>
              <a:rPr lang="en-IE" sz="1700" dirty="0">
                <a:effectLst/>
                <a:latin typeface="Lato"/>
                <a:ea typeface="MS Mincho"/>
                <a:cs typeface="Arial"/>
              </a:rPr>
              <a:t> established for this project by Art Generation and FuturEnergy Ireland (FEI). 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chemeClr val="tx1"/>
              </a:solidFill>
              <a:latin typeface="Lato Regular"/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b="1" dirty="0"/>
              <a:t>ART Generation Ltd: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/>
              <a:t>Established wind developer in Ireland involved in project development, construction &amp; operation. Recent developments in Tullaroan, Ballybeagh and Ballysloe in Kilkenny.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b="1" dirty="0">
                <a:solidFill>
                  <a:srgbClr val="205F84"/>
                </a:solidFill>
                <a:latin typeface="Lato Regular"/>
              </a:rPr>
              <a:t>FEI: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>
                <a:effectLst/>
                <a:latin typeface="Lato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November 2021, Coillte and ESB joined forces to launch their joint venture company </a:t>
            </a:r>
            <a:r>
              <a:rPr lang="en-IE" sz="1700" dirty="0" err="1">
                <a:effectLst/>
                <a:latin typeface="Lato"/>
                <a:ea typeface="MS Mincho"/>
                <a:cs typeface="Arial"/>
              </a:rPr>
              <a:t>FuturEnergy</a:t>
            </a:r>
            <a:r>
              <a:rPr lang="en-IE" sz="1700" dirty="0">
                <a:effectLst/>
                <a:latin typeface="Lato"/>
                <a:ea typeface="MS Mincho"/>
                <a:cs typeface="Arial"/>
              </a:rPr>
              <a:t> Ireland</a:t>
            </a:r>
            <a:r>
              <a:rPr lang="en-IE" sz="1700" dirty="0">
                <a:effectLst/>
                <a:latin typeface="Lato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IE" sz="1700" dirty="0" err="1">
                <a:effectLst/>
                <a:latin typeface="Lato"/>
                <a:ea typeface="MS Mincho"/>
                <a:cs typeface="Arial"/>
              </a:rPr>
              <a:t>FuturEnergy</a:t>
            </a:r>
            <a:r>
              <a:rPr lang="en-IE" sz="1700" dirty="0">
                <a:effectLst/>
                <a:latin typeface="Lato"/>
                <a:ea typeface="MS Mincho"/>
                <a:cs typeface="Arial"/>
              </a:rPr>
              <a:t> Ireland</a:t>
            </a:r>
            <a:r>
              <a:rPr lang="en-IE" sz="1700" dirty="0">
                <a:effectLst/>
                <a:latin typeface="Lato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’s mission is to maximise the potential of our unique wind and land resources and accelerate Ireland’s transformation to a low carbon energy economy.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latin typeface="Lato" panose="020F050202020403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>
                <a:effectLst/>
                <a:latin typeface="Lato"/>
                <a:ea typeface="MS Mincho"/>
                <a:cs typeface="Arial"/>
              </a:rPr>
              <a:t>*</a:t>
            </a:r>
            <a:r>
              <a:rPr lang="en-IE" sz="1700" dirty="0">
                <a:latin typeface="Lato"/>
                <a:ea typeface="MS Mincho"/>
                <a:cs typeface="Arial"/>
              </a:rPr>
              <a:t>Art Generation Ltd. and </a:t>
            </a:r>
            <a:r>
              <a:rPr lang="en-IE" sz="1700" dirty="0" err="1">
                <a:effectLst/>
                <a:latin typeface="Lato"/>
                <a:ea typeface="MS Mincho"/>
                <a:cs typeface="Arial"/>
              </a:rPr>
              <a:t>FuturEnergy</a:t>
            </a:r>
            <a:r>
              <a:rPr lang="en-IE" sz="1700" dirty="0">
                <a:effectLst/>
                <a:latin typeface="Lato"/>
                <a:ea typeface="MS Mincho"/>
                <a:cs typeface="Arial"/>
              </a:rPr>
              <a:t> Ireland were involved in the nearby Castlebanny Wind Farm, Co. Kilkenny (ABP Case No. 309306). 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rgbClr val="205F84"/>
              </a:solidFill>
              <a:latin typeface="Lato Regular"/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b="1" i="1" dirty="0">
                <a:solidFill>
                  <a:schemeClr val="tx1"/>
                </a:solidFill>
                <a:latin typeface="Lato Regular"/>
              </a:rPr>
              <a:t>Lead Consultants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b="1" dirty="0">
                <a:solidFill>
                  <a:srgbClr val="205F84"/>
                </a:solidFill>
                <a:latin typeface="Lato Regular"/>
              </a:rPr>
              <a:t>TOBIN </a:t>
            </a:r>
            <a:r>
              <a:rPr lang="en-IE" sz="1700" dirty="0">
                <a:solidFill>
                  <a:srgbClr val="205F84"/>
                </a:solidFill>
                <a:latin typeface="Lato Regular"/>
              </a:rPr>
              <a:t>- lead environmental and planning consultants on behalf of Manogate Ltd. 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>
                <a:solidFill>
                  <a:srgbClr val="205F84"/>
                </a:solidFill>
                <a:latin typeface="Lato Regular"/>
              </a:rPr>
              <a:t>Key EIAR Subs-  Macroworks, AWN, </a:t>
            </a:r>
            <a:r>
              <a:rPr lang="en-IE" sz="17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Irish Archaeological Consultancy Ltd, Western Forestry Co-Op</a:t>
            </a:r>
            <a:r>
              <a:rPr lang="en-IE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Causeway Geotech Ltd.</a:t>
            </a:r>
            <a:endParaRPr lang="en-IE" sz="1700" dirty="0">
              <a:solidFill>
                <a:srgbClr val="205F84"/>
              </a:solidFill>
              <a:latin typeface="Lato Regular"/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rgbClr val="205F84"/>
              </a:solidFill>
              <a:latin typeface="Lato Regular"/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rgbClr val="205F84"/>
              </a:solidFill>
              <a:latin typeface="Lato Regular"/>
            </a:endParaRP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/>
          </a:p>
        </p:txBody>
      </p:sp>
    </p:spTree>
    <p:extLst>
      <p:ext uri="{BB962C8B-B14F-4D97-AF65-F5344CB8AC3E}">
        <p14:creationId xmlns:p14="http://schemas.microsoft.com/office/powerpoint/2010/main" val="7940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>
            <a:spLocks noGrp="1"/>
          </p:cNvSpPr>
          <p:nvPr>
            <p:ph type="title"/>
          </p:nvPr>
        </p:nvSpPr>
        <p:spPr>
          <a:xfrm>
            <a:off x="802701" y="44294"/>
            <a:ext cx="7810552" cy="1001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00">
                <a:solidFill>
                  <a:srgbClr val="15476D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IE" sz="2800" dirty="0"/>
              <a:t>Site Location and Description</a:t>
            </a:r>
            <a:endParaRPr sz="2800" dirty="0"/>
          </a:p>
        </p:txBody>
      </p:sp>
      <p:pic>
        <p:nvPicPr>
          <p:cNvPr id="360" name="Picture 4" descr="Picture 4"/>
          <p:cNvPicPr>
            <a:picLocks noChangeAspect="1"/>
          </p:cNvPicPr>
          <p:nvPr/>
        </p:nvPicPr>
        <p:blipFill>
          <a:blip r:embed="rId3"/>
          <a:srcRect l="3698" t="11013" r="3446" b="17031"/>
          <a:stretch>
            <a:fillRect/>
          </a:stretch>
        </p:blipFill>
        <p:spPr>
          <a:xfrm rot="16200000">
            <a:off x="9606923" y="2978324"/>
            <a:ext cx="1817169" cy="3524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A115CA-8B5F-4203-97D0-C6B171A250E7}"/>
              </a:ext>
            </a:extLst>
          </p:cNvPr>
          <p:cNvSpPr/>
          <p:nvPr/>
        </p:nvSpPr>
        <p:spPr>
          <a:xfrm>
            <a:off x="6625244" y="814388"/>
            <a:ext cx="3504097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>
                <a:solidFill>
                  <a:srgbClr val="205F84"/>
                </a:solidFill>
                <a:latin typeface="Lato Regular"/>
              </a:rPr>
              <a:t>The proposed Ballyfasy wind farm is located between the villages of Listerlin to the northeast, Mullinavat to the west, Glenmore to the southeast, and Slieverue to the south. </a:t>
            </a: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rgbClr val="205F84"/>
              </a:solidFill>
              <a:latin typeface="Lato Regular"/>
            </a:endParaRP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>
                <a:solidFill>
                  <a:srgbClr val="205F84"/>
                </a:solidFill>
                <a:latin typeface="Lato Regular"/>
              </a:rPr>
              <a:t>The wind farm planning application area is approximately 343 hectares and is outlined in red. 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rgbClr val="205F84"/>
              </a:solidFill>
              <a:highlight>
                <a:srgbClr val="FFFF00"/>
              </a:highlight>
              <a:latin typeface="Lato Regular"/>
            </a:endParaRP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>
                <a:solidFill>
                  <a:srgbClr val="205F84"/>
                </a:solidFill>
                <a:latin typeface="Lato Regular"/>
              </a:rPr>
              <a:t>The area can be described as rural with dispersed settlement type. 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700" dirty="0">
              <a:solidFill>
                <a:srgbClr val="205F84"/>
              </a:solidFill>
              <a:latin typeface="Lato Regular"/>
            </a:endParaRPr>
          </a:p>
          <a:p>
            <a:pPr marL="171450" indent="-171450" algn="just">
              <a:buSzPct val="100000"/>
              <a:buFont typeface="Arial"/>
              <a:buChar char="•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700" dirty="0"/>
              <a:t>Significant areas of the study area are privately owned grassland and Coillte forestry.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600" dirty="0">
              <a:solidFill>
                <a:srgbClr val="205F84"/>
              </a:solidFill>
              <a:latin typeface="Lato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FD1-F744-03B9-9DEF-EAF06175B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52" y="913548"/>
            <a:ext cx="6122675" cy="4849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C01D9-4F79-2532-194D-8A9BF4716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52" y="913548"/>
            <a:ext cx="1234610" cy="6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E957A-C806-1F25-1451-BE22D7B4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>
            <a:extLst>
              <a:ext uri="{FF2B5EF4-FFF2-40B4-BE49-F238E27FC236}">
                <a16:creationId xmlns:a16="http://schemas.microsoft.com/office/drawing/2014/main" id="{214AEDCD-CC5F-44EA-B466-AE37DBD7EC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701" y="44295"/>
            <a:ext cx="7810552" cy="6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00">
                <a:solidFill>
                  <a:srgbClr val="15476D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IE" sz="2800" dirty="0" err="1"/>
              <a:t>Ballyfasy</a:t>
            </a:r>
            <a:r>
              <a:rPr lang="en-IE" sz="2800" dirty="0"/>
              <a:t> Wind Farm Grid Connection Options</a:t>
            </a:r>
            <a:endParaRPr sz="2800" dirty="0"/>
          </a:p>
        </p:txBody>
      </p:sp>
      <p:pic>
        <p:nvPicPr>
          <p:cNvPr id="360" name="Picture 4" descr="Picture 4">
            <a:extLst>
              <a:ext uri="{FF2B5EF4-FFF2-40B4-BE49-F238E27FC236}">
                <a16:creationId xmlns:a16="http://schemas.microsoft.com/office/drawing/2014/main" id="{0D6694D3-A35E-8863-2F87-37544B6E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8" t="11013" r="3446" b="17031"/>
          <a:stretch>
            <a:fillRect/>
          </a:stretch>
        </p:blipFill>
        <p:spPr>
          <a:xfrm rot="16200000">
            <a:off x="9606923" y="2978324"/>
            <a:ext cx="1817169" cy="3524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F7B3B-9C98-3432-8713-1B6C5217AF49}"/>
              </a:ext>
            </a:extLst>
          </p:cNvPr>
          <p:cNvSpPr txBox="1"/>
          <p:nvPr/>
        </p:nvSpPr>
        <p:spPr>
          <a:xfrm>
            <a:off x="5175682" y="748543"/>
            <a:ext cx="4649841" cy="4709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600" dirty="0">
                <a:solidFill>
                  <a:srgbClr val="205F84"/>
                </a:solidFill>
                <a:latin typeface="Lato Regular"/>
              </a:rPr>
              <a:t>Two grid connection options are currently being considered. However, only one grid connection option will be constructed for this project.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IE" sz="1600" dirty="0">
              <a:solidFill>
                <a:srgbClr val="205F84"/>
              </a:solidFill>
              <a:latin typeface="Lato Regular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600" dirty="0">
                <a:solidFill>
                  <a:srgbClr val="205F84"/>
                </a:solidFill>
                <a:latin typeface="Lato Regular"/>
              </a:rPr>
              <a:t>Grid connection option 1 (purple), the preferred option,  proposes to install a 110kV  underground cable connection from the proposed Ballyfasy Wind Farm site substation to the consented Castlebanny Wind Farm 110kV substation approximately 12km to the north.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IE" sz="1600" dirty="0">
              <a:solidFill>
                <a:srgbClr val="205F84"/>
              </a:solidFill>
              <a:latin typeface="Lato Regular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600" dirty="0">
                <a:solidFill>
                  <a:srgbClr val="205F84"/>
                </a:solidFill>
                <a:latin typeface="Lato Regular"/>
              </a:rPr>
              <a:t>Grid connection option 2 (green) proposes to install a loop in connection to the existing 110kV Great Island-Kilkenny overhead line which passes to the east of the proposed Ballyfasy Wind Farm 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48BC5-EDB4-322F-0E65-63E181633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4" y="618623"/>
            <a:ext cx="4391870" cy="52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>
            <a:spLocks noGrp="1"/>
          </p:cNvSpPr>
          <p:nvPr>
            <p:ph type="title"/>
          </p:nvPr>
        </p:nvSpPr>
        <p:spPr>
          <a:xfrm>
            <a:off x="1637527" y="-61633"/>
            <a:ext cx="7418346" cy="7723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00">
                <a:solidFill>
                  <a:srgbClr val="15476D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IE" sz="2800" dirty="0"/>
              <a:t>Site Suitability and Project Description</a:t>
            </a:r>
            <a:endParaRPr sz="2800" dirty="0"/>
          </a:p>
        </p:txBody>
      </p:sp>
      <p:pic>
        <p:nvPicPr>
          <p:cNvPr id="360" name="Picture 4" descr="Picture 4"/>
          <p:cNvPicPr>
            <a:picLocks noChangeAspect="1"/>
          </p:cNvPicPr>
          <p:nvPr/>
        </p:nvPicPr>
        <p:blipFill>
          <a:blip r:embed="rId3"/>
          <a:srcRect l="3698" t="11013" r="3446" b="17031"/>
          <a:stretch>
            <a:fillRect/>
          </a:stretch>
        </p:blipFill>
        <p:spPr>
          <a:xfrm rot="16200000">
            <a:off x="9606923" y="2978324"/>
            <a:ext cx="1817169" cy="3524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BCA1E732-B8EF-2BBF-B0F0-4C457B918FF3}"/>
              </a:ext>
            </a:extLst>
          </p:cNvPr>
          <p:cNvSpPr/>
          <p:nvPr/>
        </p:nvSpPr>
        <p:spPr>
          <a:xfrm>
            <a:off x="167232" y="519251"/>
            <a:ext cx="103589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400" dirty="0">
              <a:solidFill>
                <a:schemeClr val="tx1"/>
              </a:solidFill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400" dirty="0">
              <a:solidFill>
                <a:srgbClr val="205F84"/>
              </a:solidFill>
              <a:latin typeface="Lato Regular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BB23EBFE-B870-CB40-D426-1A8A9A14EB1E}"/>
              </a:ext>
            </a:extLst>
          </p:cNvPr>
          <p:cNvSpPr/>
          <p:nvPr/>
        </p:nvSpPr>
        <p:spPr>
          <a:xfrm>
            <a:off x="238253" y="780861"/>
            <a:ext cx="9925235" cy="522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1400" b="1" dirty="0">
                <a:solidFill>
                  <a:schemeClr val="tx1"/>
                </a:solidFill>
                <a:latin typeface="Lato Regular" panose="020F0502020204030203" pitchFamily="34" charset="0"/>
              </a:rPr>
              <a:t>Project Description</a:t>
            </a: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400" b="1" dirty="0">
              <a:solidFill>
                <a:schemeClr val="tx1"/>
              </a:solidFill>
              <a:latin typeface="Lato Regular" panose="020F0502020204030203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400" b="1" dirty="0">
                <a:effectLst/>
                <a:latin typeface="Lato Regular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Option 1: Proposed grid connection to the consented Castlebanny Wind Farm substation:</a:t>
            </a:r>
            <a:endParaRPr lang="en-IE" sz="1400" dirty="0">
              <a:effectLst/>
              <a:latin typeface="Lato Regular" panose="020F050202020403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The proposed development will consist of the following elements: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Approximately 12km long 110 kV underground cable grid connection to consented Castlebanny Wind Farm substation.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All related site work, drainage and ancillary works.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endParaRPr lang="en-IE" sz="1400" dirty="0">
              <a:latin typeface="Lato Regular" panose="020F050202020403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IE" sz="1400" b="1" dirty="0">
                <a:effectLst/>
                <a:latin typeface="Lato Regular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Option 2: Proposed loop in grid connection to existing 110kV overhead Great Island-Kilkenny line:</a:t>
            </a:r>
            <a:endParaRPr lang="en-IE" sz="1400" dirty="0">
              <a:effectLst/>
              <a:latin typeface="Lato Regular" panose="020F050202020403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The proposed development will consist of the following elements: 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Removal of an existing 110kV pole set on the Great Island-Kilkenny overhead line.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2 new 110kV Overhead Line Cable Interface Masts.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2 circuits of 110kV underground cable (approximately 4km of cable (2 cables x 2km)) from line cable interface mast to the proposed </a:t>
            </a:r>
            <a:r>
              <a:rPr lang="en-IE" sz="1400" dirty="0" err="1">
                <a:solidFill>
                  <a:srgbClr val="205F84"/>
                </a:solidFill>
                <a:latin typeface="Lato Regular"/>
              </a:rPr>
              <a:t>Ballyfasy</a:t>
            </a:r>
            <a:r>
              <a:rPr lang="en-IE" sz="1400" dirty="0">
                <a:solidFill>
                  <a:srgbClr val="205F84"/>
                </a:solidFill>
                <a:latin typeface="Lato Regular"/>
              </a:rPr>
              <a:t> 110kV loop in substation.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3m wide access track to allow permanent access to the underground cable from line cable interface mast to the proposed loop in substation.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1400" dirty="0">
                <a:solidFill>
                  <a:srgbClr val="205F84"/>
                </a:solidFill>
                <a:latin typeface="Lato Regular"/>
              </a:rPr>
              <a:t>All related site works, drainage and ancillary works.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endParaRPr lang="en-IE" sz="1400" dirty="0">
              <a:effectLst/>
              <a:latin typeface="Lato Regular" panose="020F050202020403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IE" sz="1400" b="1" dirty="0">
                <a:effectLst/>
                <a:latin typeface="Lato Regular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IE" sz="1400" dirty="0">
              <a:effectLst/>
              <a:latin typeface="Lato Regular" panose="020F050202020403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buSzPct val="100000"/>
              <a:defRPr sz="1900">
                <a:solidFill>
                  <a:srgbClr val="205F84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IE" sz="1400" dirty="0">
              <a:solidFill>
                <a:srgbClr val="205F84"/>
              </a:solidFill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64A3-B628-2F37-E3AE-625D4989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>
            <a:extLst>
              <a:ext uri="{FF2B5EF4-FFF2-40B4-BE49-F238E27FC236}">
                <a16:creationId xmlns:a16="http://schemas.microsoft.com/office/drawing/2014/main" id="{E8204D7A-ECD9-5AE0-1931-2B973DE50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701" y="44295"/>
            <a:ext cx="7810552" cy="6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00">
                <a:solidFill>
                  <a:srgbClr val="15476D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IE" sz="2600" dirty="0"/>
              <a:t>Design Flexibility </a:t>
            </a:r>
            <a:endParaRPr sz="2600" dirty="0"/>
          </a:p>
        </p:txBody>
      </p:sp>
      <p:pic>
        <p:nvPicPr>
          <p:cNvPr id="360" name="Picture 4" descr="Picture 4">
            <a:extLst>
              <a:ext uri="{FF2B5EF4-FFF2-40B4-BE49-F238E27FC236}">
                <a16:creationId xmlns:a16="http://schemas.microsoft.com/office/drawing/2014/main" id="{D34EA63F-C70B-6BE2-902A-C64D468A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8" t="11013" r="3446" b="17031"/>
          <a:stretch>
            <a:fillRect/>
          </a:stretch>
        </p:blipFill>
        <p:spPr>
          <a:xfrm rot="16200000">
            <a:off x="9606923" y="2978324"/>
            <a:ext cx="1817169" cy="352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339861-39EF-B97D-6749-3F8F407E7313}"/>
              </a:ext>
            </a:extLst>
          </p:cNvPr>
          <p:cNvSpPr txBox="1"/>
          <p:nvPr/>
        </p:nvSpPr>
        <p:spPr>
          <a:xfrm>
            <a:off x="239698" y="501926"/>
            <a:ext cx="9854213" cy="7376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600"/>
              </a:spcBef>
              <a:buNone/>
              <a:tabLst>
                <a:tab pos="3571875" algn="l"/>
              </a:tabLst>
            </a:pPr>
            <a:r>
              <a:rPr lang="en-IE" sz="1600" b="1" kern="0" dirty="0">
                <a:solidFill>
                  <a:srgbClr val="365F91"/>
                </a:solidFill>
                <a:effectLst/>
                <a:latin typeface="Lato" panose="020F0502020204030203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Details Unlikely to be Confirmed at Application Lodgement</a:t>
            </a:r>
          </a:p>
          <a:p>
            <a:pPr>
              <a:spcBef>
                <a:spcPts val="1600"/>
              </a:spcBef>
              <a:buNone/>
              <a:tabLst>
                <a:tab pos="3571875" algn="l"/>
              </a:tabLst>
            </a:pPr>
            <a:endParaRPr lang="en-IE" sz="1600" b="1" dirty="0">
              <a:solidFill>
                <a:srgbClr val="365F91"/>
              </a:solidFill>
              <a:latin typeface="Lato" panose="020F0502020204030203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Grid Connection Route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Grid Connection Type</a:t>
            </a:r>
          </a:p>
          <a:p>
            <a:pPr lvl="0" algn="just">
              <a:lnSpc>
                <a:spcPct val="110000"/>
              </a:lnSpc>
              <a:spcAft>
                <a:spcPts val="600"/>
              </a:spcAft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 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The parameters within which the grid connection options will fall are as follows:</a:t>
            </a:r>
          </a:p>
          <a:p>
            <a:pPr marL="342900" lvl="0" indent="-342900" algn="just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Grid Connection Options: </a:t>
            </a:r>
          </a:p>
          <a:p>
            <a:pPr marL="742950" lvl="1" indent="-28575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Approximately 12km long 110kV cable grid connection to the consented </a:t>
            </a:r>
            <a:r>
              <a:rPr lang="en-IE" sz="1500" dirty="0" err="1">
                <a:solidFill>
                  <a:srgbClr val="205F84"/>
                </a:solidFill>
                <a:latin typeface="Lato Regular"/>
              </a:rPr>
              <a:t>Castlebanny</a:t>
            </a:r>
            <a:r>
              <a:rPr lang="en-IE" sz="1500" dirty="0">
                <a:solidFill>
                  <a:srgbClr val="205F84"/>
                </a:solidFill>
                <a:latin typeface="Lato Regular"/>
              </a:rPr>
              <a:t> Wind Farm Substation.</a:t>
            </a:r>
          </a:p>
          <a:p>
            <a:pPr marL="742950" lvl="1" indent="-28575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 Approximately 4km (2 circuits x 2km) of 110kV underground cable and associated infrastructure to loop into existing Great Island – Kilkenny 110kV line. </a:t>
            </a:r>
          </a:p>
          <a:p>
            <a:pPr marL="914400" algn="just">
              <a:lnSpc>
                <a:spcPct val="110000"/>
              </a:lnSpc>
              <a:buNone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 </a:t>
            </a:r>
          </a:p>
          <a:p>
            <a:pPr marL="342900" lvl="0" indent="-34290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Grid Connection Types: 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110kV Underground Cable Grid Connection.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110kV Loop-in Cable Grid Connection.</a:t>
            </a:r>
          </a:p>
          <a:p>
            <a:pPr marL="457200" lvl="1" algn="just">
              <a:lnSpc>
                <a:spcPct val="110000"/>
              </a:lnSpc>
              <a:spcAft>
                <a:spcPts val="600"/>
              </a:spcAft>
            </a:pPr>
            <a:endParaRPr lang="en-IE" sz="1500" dirty="0">
              <a:solidFill>
                <a:srgbClr val="205F84"/>
              </a:solidFill>
              <a:latin typeface="Lato Regular"/>
            </a:endParaRPr>
          </a:p>
          <a:p>
            <a:pPr marL="457200" lvl="1" algn="just">
              <a:lnSpc>
                <a:spcPct val="110000"/>
              </a:lnSpc>
              <a:spcAft>
                <a:spcPts val="600"/>
              </a:spcAft>
            </a:pPr>
            <a:r>
              <a:rPr lang="en-IE" sz="1500" dirty="0">
                <a:solidFill>
                  <a:srgbClr val="205F84"/>
                </a:solidFill>
                <a:latin typeface="Lato Regular"/>
              </a:rPr>
              <a:t>Only one grid connection option will be constructed for this project.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000" dirty="0">
                <a:effectLst/>
                <a:latin typeface="Lato" panose="020F050202020403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1600"/>
              </a:spcBef>
              <a:buNone/>
              <a:tabLst>
                <a:tab pos="3571875" algn="l"/>
              </a:tabLst>
            </a:pPr>
            <a:endParaRPr lang="en-IE" sz="1600" b="1" kern="0" dirty="0">
              <a:solidFill>
                <a:srgbClr val="365F91"/>
              </a:solidFill>
              <a:effectLst/>
              <a:latin typeface="Lato" panose="020F0502020204030203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None/>
              <a:tabLst>
                <a:tab pos="3571875" algn="l"/>
              </a:tabLst>
            </a:pPr>
            <a:endParaRPr lang="en-IE" sz="1600" b="1" dirty="0">
              <a:solidFill>
                <a:srgbClr val="365F91"/>
              </a:solidFill>
              <a:latin typeface="Lato" panose="020F0502020204030203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  <a:buNone/>
              <a:tabLst>
                <a:tab pos="3571875" algn="l"/>
              </a:tabLst>
            </a:pPr>
            <a:endParaRPr lang="en-IE" sz="1600" b="1" kern="0" dirty="0">
              <a:solidFill>
                <a:srgbClr val="365F91"/>
              </a:solidFill>
              <a:effectLst/>
              <a:latin typeface="Lato" panose="020F0502020204030203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55156B8-8800-A605-BBCC-E97C4FBD546F}"/>
              </a:ext>
            </a:extLst>
          </p:cNvPr>
          <p:cNvGrpSpPr/>
          <p:nvPr/>
        </p:nvGrpSpPr>
        <p:grpSpPr>
          <a:xfrm flipH="1">
            <a:off x="7822742" y="0"/>
            <a:ext cx="2884861" cy="685762"/>
            <a:chOff x="940730" y="7705630"/>
            <a:chExt cx="4654337" cy="1174350"/>
          </a:xfrm>
          <a:solidFill>
            <a:srgbClr val="25AAE1"/>
          </a:solidFill>
        </p:grpSpPr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D356E3FD-E170-3924-04A6-A952D788DD90}"/>
                </a:ext>
              </a:extLst>
            </p:cNvPr>
            <p:cNvSpPr/>
            <p:nvPr/>
          </p:nvSpPr>
          <p:spPr>
            <a:xfrm>
              <a:off x="940730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84F24315-33B5-4CE5-2DC2-F85284C6A315}"/>
                </a:ext>
              </a:extLst>
            </p:cNvPr>
            <p:cNvSpPr/>
            <p:nvPr/>
          </p:nvSpPr>
          <p:spPr>
            <a:xfrm>
              <a:off x="1368164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CBBFCEFA-1FAE-05AC-979C-B532108F3D37}"/>
                </a:ext>
              </a:extLst>
            </p:cNvPr>
            <p:cNvSpPr/>
            <p:nvPr/>
          </p:nvSpPr>
          <p:spPr>
            <a:xfrm>
              <a:off x="1795598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536D9D87-424F-59D3-0718-E14EA3C2B818}"/>
                </a:ext>
              </a:extLst>
            </p:cNvPr>
            <p:cNvSpPr/>
            <p:nvPr/>
          </p:nvSpPr>
          <p:spPr>
            <a:xfrm>
              <a:off x="2225839" y="7708313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D296B423-50F8-5BD8-4833-6E70DF3FC50F}"/>
                </a:ext>
              </a:extLst>
            </p:cNvPr>
            <p:cNvSpPr/>
            <p:nvPr/>
          </p:nvSpPr>
          <p:spPr>
            <a:xfrm>
              <a:off x="2653273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C330AF96-6F5F-4791-D0E7-59C7D5B73792}"/>
                </a:ext>
              </a:extLst>
            </p:cNvPr>
            <p:cNvSpPr/>
            <p:nvPr/>
          </p:nvSpPr>
          <p:spPr>
            <a:xfrm>
              <a:off x="3080707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55CBEFFD-D6CE-BD14-B48B-4C92000B923F}"/>
                </a:ext>
              </a:extLst>
            </p:cNvPr>
            <p:cNvSpPr/>
            <p:nvPr/>
          </p:nvSpPr>
          <p:spPr>
            <a:xfrm>
              <a:off x="3509279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20198CFA-A746-19B2-8CD4-AB65EAC1A042}"/>
                </a:ext>
              </a:extLst>
            </p:cNvPr>
            <p:cNvSpPr/>
            <p:nvPr/>
          </p:nvSpPr>
          <p:spPr>
            <a:xfrm>
              <a:off x="3936713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71996F79-A541-32DA-52A3-2786B9869713}"/>
                </a:ext>
              </a:extLst>
            </p:cNvPr>
            <p:cNvSpPr/>
            <p:nvPr/>
          </p:nvSpPr>
          <p:spPr>
            <a:xfrm>
              <a:off x="4366105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F1E8834B-1F13-A269-69CA-6D181BB473D7}"/>
                </a:ext>
              </a:extLst>
            </p:cNvPr>
            <p:cNvSpPr/>
            <p:nvPr/>
          </p:nvSpPr>
          <p:spPr>
            <a:xfrm>
              <a:off x="4792587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>
                <a:solidFill>
                  <a:srgbClr val="0A476D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D0F8F2-0DBC-346A-CDE8-9619E1261B81}"/>
              </a:ext>
            </a:extLst>
          </p:cNvPr>
          <p:cNvSpPr txBox="1"/>
          <p:nvPr/>
        </p:nvSpPr>
        <p:spPr>
          <a:xfrm>
            <a:off x="809417" y="3092544"/>
            <a:ext cx="1215629" cy="9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Fairgreen House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Fairgreen Rd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Galway,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H91 AXK8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T: (091) 565 211</a:t>
            </a:r>
            <a:endParaRPr lang="en-IE" sz="1051" dirty="0">
              <a:solidFill>
                <a:srgbClr val="07486F"/>
              </a:solidFill>
              <a:latin typeface="Lato-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8BBC6-0597-3526-B8B8-7BCCA2C64CA0}"/>
              </a:ext>
            </a:extLst>
          </p:cNvPr>
          <p:cNvSpPr txBox="1"/>
          <p:nvPr/>
        </p:nvSpPr>
        <p:spPr>
          <a:xfrm>
            <a:off x="808002" y="2701286"/>
            <a:ext cx="1447945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35" b="1" dirty="0">
                <a:solidFill>
                  <a:srgbClr val="8CC63F"/>
                </a:solidFill>
                <a:latin typeface="Lato" panose="020F0502020204030203" pitchFamily="34" charset="0"/>
              </a:rPr>
              <a:t>Galway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BAEEAB-C02A-9A9E-A657-CAECE7E441F0}"/>
              </a:ext>
            </a:extLst>
          </p:cNvPr>
          <p:cNvCxnSpPr>
            <a:cxnSpLocks/>
          </p:cNvCxnSpPr>
          <p:nvPr/>
        </p:nvCxnSpPr>
        <p:spPr>
          <a:xfrm>
            <a:off x="250730" y="2008918"/>
            <a:ext cx="10138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554997-F380-26AC-6F39-F8B356EF54EC}"/>
              </a:ext>
            </a:extLst>
          </p:cNvPr>
          <p:cNvSpPr txBox="1"/>
          <p:nvPr/>
        </p:nvSpPr>
        <p:spPr>
          <a:xfrm>
            <a:off x="2691705" y="3092544"/>
            <a:ext cx="1690887" cy="10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Block 10-4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Blanchardstown Corporate Park Dublin 15,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D15 X98N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T: (01) 803 0406</a:t>
            </a:r>
            <a:endParaRPr lang="en-IE" sz="1051" dirty="0">
              <a:solidFill>
                <a:srgbClr val="07486F"/>
              </a:solidFill>
              <a:latin typeface="Lato-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1DCB8-C8B9-3BA4-5A5D-EA78E9D44761}"/>
              </a:ext>
            </a:extLst>
          </p:cNvPr>
          <p:cNvSpPr txBox="1"/>
          <p:nvPr/>
        </p:nvSpPr>
        <p:spPr>
          <a:xfrm>
            <a:off x="2690290" y="2701286"/>
            <a:ext cx="1447945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35" b="1" dirty="0">
                <a:solidFill>
                  <a:srgbClr val="8CC63F"/>
                </a:solidFill>
                <a:latin typeface="Lato" panose="020F0502020204030203" pitchFamily="34" charset="0"/>
              </a:rPr>
              <a:t>Dublin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3C0F60-CC75-E648-0E41-9264FECC4D7C}"/>
              </a:ext>
            </a:extLst>
          </p:cNvPr>
          <p:cNvSpPr txBox="1"/>
          <p:nvPr/>
        </p:nvSpPr>
        <p:spPr>
          <a:xfrm>
            <a:off x="4745614" y="3092544"/>
            <a:ext cx="1445777" cy="9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Market St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Castlebar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Co. Mayo,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F23 Y427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T: (094) 902 1401</a:t>
            </a:r>
            <a:endParaRPr lang="en-IE" sz="1051" dirty="0">
              <a:solidFill>
                <a:srgbClr val="07486F"/>
              </a:solidFill>
              <a:latin typeface="Lato-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04CDD3-92B3-777C-C054-50E64A083C7F}"/>
              </a:ext>
            </a:extLst>
          </p:cNvPr>
          <p:cNvSpPr txBox="1"/>
          <p:nvPr/>
        </p:nvSpPr>
        <p:spPr>
          <a:xfrm>
            <a:off x="4744199" y="2701286"/>
            <a:ext cx="1447945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35" b="1" dirty="0">
                <a:solidFill>
                  <a:srgbClr val="8CC63F"/>
                </a:solidFill>
                <a:latin typeface="Lato" panose="020F0502020204030203" pitchFamily="34" charset="0"/>
              </a:rPr>
              <a:t>Castlebar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2DE635-622B-F9BE-D2BA-6573244B9AFC}"/>
              </a:ext>
            </a:extLst>
          </p:cNvPr>
          <p:cNvSpPr txBox="1"/>
          <p:nvPr/>
        </p:nvSpPr>
        <p:spPr>
          <a:xfrm>
            <a:off x="6555630" y="3092544"/>
            <a:ext cx="1889333" cy="9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Unit 4, Crescent Court, 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St. Nessan’s Road, Dooradoyle, Limerick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V94 V298</a:t>
            </a:r>
          </a:p>
          <a:p>
            <a:pPr algn="l"/>
            <a:r>
              <a:rPr lang="en-US" sz="1051" dirty="0">
                <a:solidFill>
                  <a:srgbClr val="07486F"/>
                </a:solidFill>
                <a:latin typeface="Lato-Light"/>
              </a:rPr>
              <a:t>T: (061) 574 413</a:t>
            </a:r>
            <a:endParaRPr lang="en-IE" sz="1051" dirty="0">
              <a:solidFill>
                <a:srgbClr val="07486F"/>
              </a:solidFill>
              <a:latin typeface="Lato-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787E62-607E-5D67-AFF0-A7F0A22FAC95}"/>
              </a:ext>
            </a:extLst>
          </p:cNvPr>
          <p:cNvSpPr txBox="1"/>
          <p:nvPr/>
        </p:nvSpPr>
        <p:spPr>
          <a:xfrm>
            <a:off x="6526248" y="2701286"/>
            <a:ext cx="1447945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35" b="1" dirty="0">
                <a:solidFill>
                  <a:srgbClr val="8CC63F"/>
                </a:solidFill>
                <a:latin typeface="Lato" panose="020F0502020204030203" pitchFamily="34" charset="0"/>
              </a:rPr>
              <a:t>Limerick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98810E-79F7-42D6-DF69-C75244CF00D0}"/>
              </a:ext>
            </a:extLst>
          </p:cNvPr>
          <p:cNvSpPr txBox="1"/>
          <p:nvPr/>
        </p:nvSpPr>
        <p:spPr>
          <a:xfrm>
            <a:off x="8469002" y="3092544"/>
            <a:ext cx="1889333" cy="106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051" dirty="0">
                <a:solidFill>
                  <a:srgbClr val="07486F"/>
                </a:solidFill>
                <a:latin typeface="Lato-Light"/>
              </a:rPr>
              <a:t>First Floor,</a:t>
            </a:r>
            <a:br>
              <a:rPr lang="en-US" sz="1051" dirty="0">
                <a:solidFill>
                  <a:srgbClr val="07486F"/>
                </a:solidFill>
                <a:latin typeface="Lato-Light"/>
              </a:rPr>
            </a:br>
            <a:r>
              <a:rPr lang="en-US" sz="1051" dirty="0">
                <a:solidFill>
                  <a:srgbClr val="07486F"/>
                </a:solidFill>
                <a:latin typeface="Lato-Light"/>
              </a:rPr>
              <a:t>Carroll House,</a:t>
            </a:r>
            <a:br>
              <a:rPr lang="en-US" sz="1051" dirty="0">
                <a:solidFill>
                  <a:srgbClr val="07486F"/>
                </a:solidFill>
                <a:latin typeface="Lato-Light"/>
              </a:rPr>
            </a:br>
            <a:r>
              <a:rPr lang="en-US" sz="1051" dirty="0">
                <a:solidFill>
                  <a:srgbClr val="07486F"/>
                </a:solidFill>
                <a:latin typeface="Lato-Light"/>
              </a:rPr>
              <a:t>15/16 Stephen Street</a:t>
            </a:r>
            <a:br>
              <a:rPr lang="en-US" sz="1051" dirty="0">
                <a:solidFill>
                  <a:srgbClr val="07486F"/>
                </a:solidFill>
                <a:latin typeface="Lato-Light"/>
              </a:rPr>
            </a:br>
            <a:r>
              <a:rPr lang="en-US" sz="1051" dirty="0">
                <a:solidFill>
                  <a:srgbClr val="07486F"/>
                </a:solidFill>
                <a:latin typeface="Lato-Light"/>
              </a:rPr>
              <a:t>Co Sligo</a:t>
            </a:r>
          </a:p>
          <a:p>
            <a:pPr rtl="0"/>
            <a:r>
              <a:rPr lang="en-US" sz="1051" dirty="0">
                <a:solidFill>
                  <a:srgbClr val="07486F"/>
                </a:solidFill>
                <a:latin typeface="Lato-Light"/>
              </a:rPr>
              <a:t>F91 ADK4</a:t>
            </a:r>
          </a:p>
          <a:p>
            <a:pPr algn="l"/>
            <a:r>
              <a:rPr lang="en-IE" sz="1051" dirty="0">
                <a:solidFill>
                  <a:srgbClr val="07486F"/>
                </a:solidFill>
                <a:latin typeface="Lato-Light"/>
              </a:rPr>
              <a:t>T: (071) 9318 844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530626-A358-D8E9-37BE-290AE8502D73}"/>
              </a:ext>
            </a:extLst>
          </p:cNvPr>
          <p:cNvSpPr txBox="1"/>
          <p:nvPr/>
        </p:nvSpPr>
        <p:spPr>
          <a:xfrm>
            <a:off x="8439621" y="2701286"/>
            <a:ext cx="1447945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35" b="1" dirty="0">
                <a:solidFill>
                  <a:srgbClr val="8CC63F"/>
                </a:solidFill>
                <a:latin typeface="Lato" panose="020F0502020204030203" pitchFamily="34" charset="0"/>
              </a:rPr>
              <a:t>Sligo</a:t>
            </a:r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BF231CCE-19B3-F8C9-D5B5-504EC91B670E}"/>
              </a:ext>
            </a:extLst>
          </p:cNvPr>
          <p:cNvSpPr/>
          <p:nvPr/>
        </p:nvSpPr>
        <p:spPr>
          <a:xfrm>
            <a:off x="3477824" y="5183905"/>
            <a:ext cx="6808047" cy="689704"/>
          </a:xfrm>
          <a:custGeom>
            <a:avLst/>
            <a:gdLst>
              <a:gd name="connsiteX0" fmla="*/ 0 w 11658600"/>
              <a:gd name="connsiteY0" fmla="*/ 0 h 1143000"/>
              <a:gd name="connsiteX1" fmla="*/ 11658600 w 11658600"/>
              <a:gd name="connsiteY1" fmla="*/ 0 h 1143000"/>
              <a:gd name="connsiteX2" fmla="*/ 11658600 w 11658600"/>
              <a:gd name="connsiteY2" fmla="*/ 1143000 h 1143000"/>
              <a:gd name="connsiteX3" fmla="*/ 0 w 11658600"/>
              <a:gd name="connsiteY3" fmla="*/ 1143000 h 1143000"/>
              <a:gd name="connsiteX4" fmla="*/ 0 w 11658600"/>
              <a:gd name="connsiteY4" fmla="*/ 0 h 1143000"/>
              <a:gd name="connsiteX0" fmla="*/ 0 w 11658600"/>
              <a:gd name="connsiteY0" fmla="*/ 0 h 1181100"/>
              <a:gd name="connsiteX1" fmla="*/ 11658600 w 11658600"/>
              <a:gd name="connsiteY1" fmla="*/ 0 h 1181100"/>
              <a:gd name="connsiteX2" fmla="*/ 11658600 w 11658600"/>
              <a:gd name="connsiteY2" fmla="*/ 1143000 h 1181100"/>
              <a:gd name="connsiteX3" fmla="*/ 673100 w 11658600"/>
              <a:gd name="connsiteY3" fmla="*/ 1181100 h 1181100"/>
              <a:gd name="connsiteX4" fmla="*/ 0 w 11658600"/>
              <a:gd name="connsiteY4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0" h="1181100">
                <a:moveTo>
                  <a:pt x="0" y="0"/>
                </a:moveTo>
                <a:lnTo>
                  <a:pt x="11658600" y="0"/>
                </a:lnTo>
                <a:lnTo>
                  <a:pt x="11658600" y="1143000"/>
                </a:lnTo>
                <a:lnTo>
                  <a:pt x="67310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0A4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622462-14DF-7465-1705-8043BC088642}"/>
              </a:ext>
            </a:extLst>
          </p:cNvPr>
          <p:cNvSpPr txBox="1"/>
          <p:nvPr/>
        </p:nvSpPr>
        <p:spPr>
          <a:xfrm>
            <a:off x="4946227" y="5322692"/>
            <a:ext cx="5222687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2" dirty="0">
                <a:solidFill>
                  <a:schemeClr val="bg1"/>
                </a:solidFill>
                <a:latin typeface="Lato" panose="020F0502020204030203" pitchFamily="34" charset="0"/>
              </a:rPr>
              <a:t>www.tobin.ie       \  </a:t>
            </a:r>
            <a:endParaRPr lang="en-IE" sz="2102" dirty="0">
              <a:solidFill>
                <a:srgbClr val="8CC63F"/>
              </a:solidFill>
              <a:latin typeface="Lato" panose="020F0502020204030203" pitchFamily="34" charset="0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D6DB2220-3A4C-B834-2ADC-7C20F3B97D85}"/>
              </a:ext>
            </a:extLst>
          </p:cNvPr>
          <p:cNvSpPr/>
          <p:nvPr/>
        </p:nvSpPr>
        <p:spPr>
          <a:xfrm>
            <a:off x="3027648" y="4499709"/>
            <a:ext cx="869082" cy="1373900"/>
          </a:xfrm>
          <a:custGeom>
            <a:avLst/>
            <a:gdLst>
              <a:gd name="connsiteX0" fmla="*/ 0 w 76200"/>
              <a:gd name="connsiteY0" fmla="*/ 0 h 1257300"/>
              <a:gd name="connsiteX1" fmla="*/ 76200 w 76200"/>
              <a:gd name="connsiteY1" fmla="*/ 0 h 1257300"/>
              <a:gd name="connsiteX2" fmla="*/ 76200 w 76200"/>
              <a:gd name="connsiteY2" fmla="*/ 1257300 h 1257300"/>
              <a:gd name="connsiteX3" fmla="*/ 0 w 76200"/>
              <a:gd name="connsiteY3" fmla="*/ 1257300 h 1257300"/>
              <a:gd name="connsiteX4" fmla="*/ 0 w 76200"/>
              <a:gd name="connsiteY4" fmla="*/ 0 h 1257300"/>
              <a:gd name="connsiteX0" fmla="*/ 0 w 797718"/>
              <a:gd name="connsiteY0" fmla="*/ 76200 h 1257300"/>
              <a:gd name="connsiteX1" fmla="*/ 797718 w 797718"/>
              <a:gd name="connsiteY1" fmla="*/ 0 h 1257300"/>
              <a:gd name="connsiteX2" fmla="*/ 797718 w 797718"/>
              <a:gd name="connsiteY2" fmla="*/ 1257300 h 1257300"/>
              <a:gd name="connsiteX3" fmla="*/ 721518 w 797718"/>
              <a:gd name="connsiteY3" fmla="*/ 1257300 h 1257300"/>
              <a:gd name="connsiteX4" fmla="*/ 0 w 797718"/>
              <a:gd name="connsiteY4" fmla="*/ 76200 h 1257300"/>
              <a:gd name="connsiteX0" fmla="*/ 0 w 797718"/>
              <a:gd name="connsiteY0" fmla="*/ 2381 h 1183481"/>
              <a:gd name="connsiteX1" fmla="*/ 245268 w 797718"/>
              <a:gd name="connsiteY1" fmla="*/ 0 h 1183481"/>
              <a:gd name="connsiteX2" fmla="*/ 797718 w 797718"/>
              <a:gd name="connsiteY2" fmla="*/ 1183481 h 1183481"/>
              <a:gd name="connsiteX3" fmla="*/ 721518 w 797718"/>
              <a:gd name="connsiteY3" fmla="*/ 1183481 h 1183481"/>
              <a:gd name="connsiteX4" fmla="*/ 0 w 797718"/>
              <a:gd name="connsiteY4" fmla="*/ 2381 h 1183481"/>
              <a:gd name="connsiteX0" fmla="*/ 0 w 797718"/>
              <a:gd name="connsiteY0" fmla="*/ 0 h 1181100"/>
              <a:gd name="connsiteX1" fmla="*/ 95250 w 797718"/>
              <a:gd name="connsiteY1" fmla="*/ 11907 h 1181100"/>
              <a:gd name="connsiteX2" fmla="*/ 797718 w 797718"/>
              <a:gd name="connsiteY2" fmla="*/ 1181100 h 1181100"/>
              <a:gd name="connsiteX3" fmla="*/ 721518 w 797718"/>
              <a:gd name="connsiteY3" fmla="*/ 1181100 h 1181100"/>
              <a:gd name="connsiteX4" fmla="*/ 0 w 797718"/>
              <a:gd name="connsiteY4" fmla="*/ 0 h 1181100"/>
              <a:gd name="connsiteX0" fmla="*/ 0 w 797718"/>
              <a:gd name="connsiteY0" fmla="*/ 4762 h 1185862"/>
              <a:gd name="connsiteX1" fmla="*/ 100013 w 797718"/>
              <a:gd name="connsiteY1" fmla="*/ 0 h 1185862"/>
              <a:gd name="connsiteX2" fmla="*/ 797718 w 797718"/>
              <a:gd name="connsiteY2" fmla="*/ 1185862 h 1185862"/>
              <a:gd name="connsiteX3" fmla="*/ 721518 w 797718"/>
              <a:gd name="connsiteY3" fmla="*/ 1185862 h 1185862"/>
              <a:gd name="connsiteX4" fmla="*/ 0 w 797718"/>
              <a:gd name="connsiteY4" fmla="*/ 4762 h 1185862"/>
              <a:gd name="connsiteX0" fmla="*/ 0 w 802480"/>
              <a:gd name="connsiteY0" fmla="*/ 0 h 1188268"/>
              <a:gd name="connsiteX1" fmla="*/ 104775 w 802480"/>
              <a:gd name="connsiteY1" fmla="*/ 2406 h 1188268"/>
              <a:gd name="connsiteX2" fmla="*/ 802480 w 802480"/>
              <a:gd name="connsiteY2" fmla="*/ 1188268 h 1188268"/>
              <a:gd name="connsiteX3" fmla="*/ 726280 w 802480"/>
              <a:gd name="connsiteY3" fmla="*/ 1188268 h 1188268"/>
              <a:gd name="connsiteX4" fmla="*/ 0 w 802480"/>
              <a:gd name="connsiteY4" fmla="*/ 0 h 1188268"/>
              <a:gd name="connsiteX0" fmla="*/ 0 w 1488280"/>
              <a:gd name="connsiteY0" fmla="*/ 0 h 2360515"/>
              <a:gd name="connsiteX1" fmla="*/ 790575 w 1488280"/>
              <a:gd name="connsiteY1" fmla="*/ 1174653 h 2360515"/>
              <a:gd name="connsiteX2" fmla="*/ 1488280 w 1488280"/>
              <a:gd name="connsiteY2" fmla="*/ 2360515 h 2360515"/>
              <a:gd name="connsiteX3" fmla="*/ 1412080 w 1488280"/>
              <a:gd name="connsiteY3" fmla="*/ 2360515 h 2360515"/>
              <a:gd name="connsiteX4" fmla="*/ 0 w 1488280"/>
              <a:gd name="connsiteY4" fmla="*/ 0 h 2360515"/>
              <a:gd name="connsiteX0" fmla="*/ 0 w 1488280"/>
              <a:gd name="connsiteY0" fmla="*/ 35820 h 2396335"/>
              <a:gd name="connsiteX1" fmla="*/ 73025 w 1488280"/>
              <a:gd name="connsiteY1" fmla="*/ 0 h 2396335"/>
              <a:gd name="connsiteX2" fmla="*/ 1488280 w 1488280"/>
              <a:gd name="connsiteY2" fmla="*/ 2396335 h 2396335"/>
              <a:gd name="connsiteX3" fmla="*/ 1412080 w 1488280"/>
              <a:gd name="connsiteY3" fmla="*/ 2396335 h 2396335"/>
              <a:gd name="connsiteX4" fmla="*/ 0 w 1488280"/>
              <a:gd name="connsiteY4" fmla="*/ 35820 h 2396335"/>
              <a:gd name="connsiteX0" fmla="*/ 0 w 1488280"/>
              <a:gd name="connsiteY0" fmla="*/ 9540 h 2370055"/>
              <a:gd name="connsiteX1" fmla="*/ 84932 w 1488280"/>
              <a:gd name="connsiteY1" fmla="*/ 0 h 2370055"/>
              <a:gd name="connsiteX2" fmla="*/ 1488280 w 1488280"/>
              <a:gd name="connsiteY2" fmla="*/ 2370055 h 2370055"/>
              <a:gd name="connsiteX3" fmla="*/ 1412080 w 1488280"/>
              <a:gd name="connsiteY3" fmla="*/ 2370055 h 2370055"/>
              <a:gd name="connsiteX4" fmla="*/ 0 w 1488280"/>
              <a:gd name="connsiteY4" fmla="*/ 9540 h 2370055"/>
              <a:gd name="connsiteX0" fmla="*/ 0 w 1488280"/>
              <a:gd name="connsiteY0" fmla="*/ 0 h 2360515"/>
              <a:gd name="connsiteX1" fmla="*/ 82550 w 1488280"/>
              <a:gd name="connsiteY1" fmla="*/ 2405 h 2360515"/>
              <a:gd name="connsiteX2" fmla="*/ 1488280 w 1488280"/>
              <a:gd name="connsiteY2" fmla="*/ 2360515 h 2360515"/>
              <a:gd name="connsiteX3" fmla="*/ 1412080 w 1488280"/>
              <a:gd name="connsiteY3" fmla="*/ 2360515 h 2360515"/>
              <a:gd name="connsiteX4" fmla="*/ 0 w 1488280"/>
              <a:gd name="connsiteY4" fmla="*/ 0 h 23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280" h="2360515">
                <a:moveTo>
                  <a:pt x="0" y="0"/>
                </a:moveTo>
                <a:lnTo>
                  <a:pt x="82550" y="2405"/>
                </a:lnTo>
                <a:lnTo>
                  <a:pt x="1488280" y="2360515"/>
                </a:lnTo>
                <a:lnTo>
                  <a:pt x="1412080" y="2360515"/>
                </a:lnTo>
                <a:lnTo>
                  <a:pt x="0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58F124-999D-842F-8091-900EE6B5B520}"/>
              </a:ext>
            </a:extLst>
          </p:cNvPr>
          <p:cNvGrpSpPr/>
          <p:nvPr/>
        </p:nvGrpSpPr>
        <p:grpSpPr>
          <a:xfrm>
            <a:off x="556396" y="4499708"/>
            <a:ext cx="2717903" cy="685762"/>
            <a:chOff x="940730" y="7705630"/>
            <a:chExt cx="4654337" cy="1174350"/>
          </a:xfrm>
        </p:grpSpPr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2A18736A-E960-B129-720F-4DE30E736B00}"/>
                </a:ext>
              </a:extLst>
            </p:cNvPr>
            <p:cNvSpPr/>
            <p:nvPr/>
          </p:nvSpPr>
          <p:spPr>
            <a:xfrm>
              <a:off x="940730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2CCA3A8A-BB5E-9F47-E154-CB58A1DB92D5}"/>
                </a:ext>
              </a:extLst>
            </p:cNvPr>
            <p:cNvSpPr/>
            <p:nvPr/>
          </p:nvSpPr>
          <p:spPr>
            <a:xfrm>
              <a:off x="1368164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CC9DA21F-B503-6797-A9B5-BBA279397B02}"/>
                </a:ext>
              </a:extLst>
            </p:cNvPr>
            <p:cNvSpPr/>
            <p:nvPr/>
          </p:nvSpPr>
          <p:spPr>
            <a:xfrm>
              <a:off x="1795598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CDDD3EFB-050A-413C-F30D-5A4F758642F8}"/>
                </a:ext>
              </a:extLst>
            </p:cNvPr>
            <p:cNvSpPr/>
            <p:nvPr/>
          </p:nvSpPr>
          <p:spPr>
            <a:xfrm>
              <a:off x="2225839" y="7708313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2D717122-DAFD-FCC5-29BE-A3019B49972F}"/>
                </a:ext>
              </a:extLst>
            </p:cNvPr>
            <p:cNvSpPr/>
            <p:nvPr/>
          </p:nvSpPr>
          <p:spPr>
            <a:xfrm>
              <a:off x="2653273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7" name="Rectangle 20">
              <a:extLst>
                <a:ext uri="{FF2B5EF4-FFF2-40B4-BE49-F238E27FC236}">
                  <a16:creationId xmlns:a16="http://schemas.microsoft.com/office/drawing/2014/main" id="{3DFCF7AC-3B6F-EAFB-C770-8931581D4B9E}"/>
                </a:ext>
              </a:extLst>
            </p:cNvPr>
            <p:cNvSpPr/>
            <p:nvPr/>
          </p:nvSpPr>
          <p:spPr>
            <a:xfrm>
              <a:off x="3080707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3E2E52A1-28CD-E033-F6B5-E86676729F70}"/>
                </a:ext>
              </a:extLst>
            </p:cNvPr>
            <p:cNvSpPr/>
            <p:nvPr/>
          </p:nvSpPr>
          <p:spPr>
            <a:xfrm>
              <a:off x="3509279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6BE515AA-2316-AFF9-0BF8-6D01D03FAE00}"/>
                </a:ext>
              </a:extLst>
            </p:cNvPr>
            <p:cNvSpPr/>
            <p:nvPr/>
          </p:nvSpPr>
          <p:spPr>
            <a:xfrm>
              <a:off x="3936713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487E2D74-9C1C-9E04-3D9C-99FC710E324E}"/>
                </a:ext>
              </a:extLst>
            </p:cNvPr>
            <p:cNvSpPr/>
            <p:nvPr/>
          </p:nvSpPr>
          <p:spPr>
            <a:xfrm>
              <a:off x="4366105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559B63D1-3888-F66C-6B8C-95FFC69DDA66}"/>
                </a:ext>
              </a:extLst>
            </p:cNvPr>
            <p:cNvSpPr/>
            <p:nvPr/>
          </p:nvSpPr>
          <p:spPr>
            <a:xfrm>
              <a:off x="4792587" y="7705630"/>
              <a:ext cx="802480" cy="1171667"/>
            </a:xfrm>
            <a:custGeom>
              <a:avLst/>
              <a:gdLst>
                <a:gd name="connsiteX0" fmla="*/ 0 w 76200"/>
                <a:gd name="connsiteY0" fmla="*/ 0 h 1257300"/>
                <a:gd name="connsiteX1" fmla="*/ 76200 w 76200"/>
                <a:gd name="connsiteY1" fmla="*/ 0 h 1257300"/>
                <a:gd name="connsiteX2" fmla="*/ 76200 w 76200"/>
                <a:gd name="connsiteY2" fmla="*/ 1257300 h 1257300"/>
                <a:gd name="connsiteX3" fmla="*/ 0 w 76200"/>
                <a:gd name="connsiteY3" fmla="*/ 1257300 h 1257300"/>
                <a:gd name="connsiteX4" fmla="*/ 0 w 76200"/>
                <a:gd name="connsiteY4" fmla="*/ 0 h 1257300"/>
                <a:gd name="connsiteX0" fmla="*/ 0 w 797718"/>
                <a:gd name="connsiteY0" fmla="*/ 76200 h 1257300"/>
                <a:gd name="connsiteX1" fmla="*/ 797718 w 797718"/>
                <a:gd name="connsiteY1" fmla="*/ 0 h 1257300"/>
                <a:gd name="connsiteX2" fmla="*/ 797718 w 797718"/>
                <a:gd name="connsiteY2" fmla="*/ 1257300 h 1257300"/>
                <a:gd name="connsiteX3" fmla="*/ 721518 w 797718"/>
                <a:gd name="connsiteY3" fmla="*/ 1257300 h 1257300"/>
                <a:gd name="connsiteX4" fmla="*/ 0 w 797718"/>
                <a:gd name="connsiteY4" fmla="*/ 76200 h 1257300"/>
                <a:gd name="connsiteX0" fmla="*/ 0 w 797718"/>
                <a:gd name="connsiteY0" fmla="*/ 2381 h 1183481"/>
                <a:gd name="connsiteX1" fmla="*/ 245268 w 797718"/>
                <a:gd name="connsiteY1" fmla="*/ 0 h 1183481"/>
                <a:gd name="connsiteX2" fmla="*/ 797718 w 797718"/>
                <a:gd name="connsiteY2" fmla="*/ 1183481 h 1183481"/>
                <a:gd name="connsiteX3" fmla="*/ 721518 w 797718"/>
                <a:gd name="connsiteY3" fmla="*/ 1183481 h 1183481"/>
                <a:gd name="connsiteX4" fmla="*/ 0 w 797718"/>
                <a:gd name="connsiteY4" fmla="*/ 2381 h 1183481"/>
                <a:gd name="connsiteX0" fmla="*/ 0 w 797718"/>
                <a:gd name="connsiteY0" fmla="*/ 0 h 1181100"/>
                <a:gd name="connsiteX1" fmla="*/ 95250 w 797718"/>
                <a:gd name="connsiteY1" fmla="*/ 11907 h 1181100"/>
                <a:gd name="connsiteX2" fmla="*/ 797718 w 797718"/>
                <a:gd name="connsiteY2" fmla="*/ 1181100 h 1181100"/>
                <a:gd name="connsiteX3" fmla="*/ 721518 w 797718"/>
                <a:gd name="connsiteY3" fmla="*/ 1181100 h 1181100"/>
                <a:gd name="connsiteX4" fmla="*/ 0 w 797718"/>
                <a:gd name="connsiteY4" fmla="*/ 0 h 1181100"/>
                <a:gd name="connsiteX0" fmla="*/ 0 w 797718"/>
                <a:gd name="connsiteY0" fmla="*/ 4762 h 1185862"/>
                <a:gd name="connsiteX1" fmla="*/ 100013 w 797718"/>
                <a:gd name="connsiteY1" fmla="*/ 0 h 1185862"/>
                <a:gd name="connsiteX2" fmla="*/ 797718 w 797718"/>
                <a:gd name="connsiteY2" fmla="*/ 1185862 h 1185862"/>
                <a:gd name="connsiteX3" fmla="*/ 721518 w 797718"/>
                <a:gd name="connsiteY3" fmla="*/ 1185862 h 1185862"/>
                <a:gd name="connsiteX4" fmla="*/ 0 w 797718"/>
                <a:gd name="connsiteY4" fmla="*/ 4762 h 1185862"/>
                <a:gd name="connsiteX0" fmla="*/ 0 w 802480"/>
                <a:gd name="connsiteY0" fmla="*/ 0 h 1188268"/>
                <a:gd name="connsiteX1" fmla="*/ 104775 w 802480"/>
                <a:gd name="connsiteY1" fmla="*/ 2406 h 1188268"/>
                <a:gd name="connsiteX2" fmla="*/ 802480 w 802480"/>
                <a:gd name="connsiteY2" fmla="*/ 1188268 h 1188268"/>
                <a:gd name="connsiteX3" fmla="*/ 726280 w 802480"/>
                <a:gd name="connsiteY3" fmla="*/ 1188268 h 1188268"/>
                <a:gd name="connsiteX4" fmla="*/ 0 w 802480"/>
                <a:gd name="connsiteY4" fmla="*/ 0 h 11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80" h="1188268">
                  <a:moveTo>
                    <a:pt x="0" y="0"/>
                  </a:moveTo>
                  <a:lnTo>
                    <a:pt x="104775" y="2406"/>
                  </a:lnTo>
                  <a:lnTo>
                    <a:pt x="802480" y="1188268"/>
                  </a:lnTo>
                  <a:lnTo>
                    <a:pt x="726280" y="1188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51" dirty="0"/>
            </a:p>
          </p:txBody>
        </p:sp>
      </p:grpSp>
      <p:pic>
        <p:nvPicPr>
          <p:cNvPr id="63" name="Picture 6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FE29AE-8E92-3A3D-B94C-FDA39907A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73" y="5279403"/>
            <a:ext cx="2799417" cy="49870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73B31F-F093-1BDB-A442-152D70C30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9" y="5508392"/>
            <a:ext cx="1278007" cy="250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FFD96-FE5B-7A49-D929-B2B21E9A29BD}"/>
              </a:ext>
            </a:extLst>
          </p:cNvPr>
          <p:cNvSpPr txBox="1"/>
          <p:nvPr/>
        </p:nvSpPr>
        <p:spPr>
          <a:xfrm>
            <a:off x="2116384" y="1027040"/>
            <a:ext cx="525563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IE" sz="4400" b="1" dirty="0">
                <a:solidFill>
                  <a:srgbClr val="00B050"/>
                </a:solidFill>
              </a:rPr>
              <a:t>Thank You</a:t>
            </a:r>
          </a:p>
        </p:txBody>
      </p:sp>
      <p:pic>
        <p:nvPicPr>
          <p:cNvPr id="5" name="Picture 4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DBD327A7-7BA8-605A-DFB3-4A059607F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67" y="2065295"/>
            <a:ext cx="1523834" cy="5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316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lan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lan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08658E378244EB3FCEAFC60FB8695" ma:contentTypeVersion="0" ma:contentTypeDescription="Create a new document." ma:contentTypeScope="" ma:versionID="f8cc34ef70481f07e150e8652f74d9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C873EC-3258-445C-8ECD-A260AE1C9B9D}">
  <ds:schemaRefs>
    <ds:schemaRef ds:uri="8751f8ec-2469-40df-8b5c-474c264943d9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6e3b8074-ebd9-4d8f-a8fb-3ee84681d262"/>
    <ds:schemaRef ds:uri="http://schemas.microsoft.com/office/infopath/2007/PartnerControls"/>
    <ds:schemaRef ds:uri="http://schemas.microsoft.com/office/2006/metadata/properties"/>
    <ds:schemaRef ds:uri="http://purl.org/dc/terms/"/>
    <ds:schemaRef ds:uri="374965b6-3943-43ac-b7f6-3ac6f2f2ca05"/>
  </ds:schemaRefs>
</ds:datastoreItem>
</file>

<file path=customXml/itemProps2.xml><?xml version="1.0" encoding="utf-8"?>
<ds:datastoreItem xmlns:ds="http://schemas.openxmlformats.org/officeDocument/2006/customXml" ds:itemID="{92B0953A-97AF-4DF2-B4D1-8D3AAB3A4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F7946-3C44-4474-A7DB-866539B2AF60}"/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774</Words>
  <Application>Microsoft Office PowerPoint</Application>
  <PresentationFormat>Custom</PresentationFormat>
  <Paragraphs>102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HelveticaNeueLT Pro 55 Roman</vt:lpstr>
      <vt:lpstr>Lato</vt:lpstr>
      <vt:lpstr>Lato Medium</vt:lpstr>
      <vt:lpstr>Lato Regular</vt:lpstr>
      <vt:lpstr>Lato-Light</vt:lpstr>
      <vt:lpstr>Symbol</vt:lpstr>
      <vt:lpstr>Blank</vt:lpstr>
      <vt:lpstr>PowerPoint Presentation</vt:lpstr>
      <vt:lpstr>Overview</vt:lpstr>
      <vt:lpstr>Project Team</vt:lpstr>
      <vt:lpstr>Site Location and Description</vt:lpstr>
      <vt:lpstr>Ballyfasy Wind Farm Grid Connection Options</vt:lpstr>
      <vt:lpstr>Site Suitability and Project Description</vt:lpstr>
      <vt:lpstr>Design Flexibility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Mulligan</dc:creator>
  <cp:lastModifiedBy>Allison Murphy</cp:lastModifiedBy>
  <cp:revision>174</cp:revision>
  <dcterms:modified xsi:type="dcterms:W3CDTF">2025-05-23T12:49:19Z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66a319-c3d7-4d30-8b8d-d2973b58d804_Enabled">
    <vt:lpwstr>true</vt:lpwstr>
  </property>
  <property fmtid="{D5CDD505-2E9C-101B-9397-08002B2CF9AE}" pid="3" name="MSIP_Label_a566a319-c3d7-4d30-8b8d-d2973b58d804_SetDate">
    <vt:lpwstr>2024-11-13T08:43:06Z</vt:lpwstr>
  </property>
  <property fmtid="{D5CDD505-2E9C-101B-9397-08002B2CF9AE}" pid="4" name="MSIP_Label_a566a319-c3d7-4d30-8b8d-d2973b58d804_Method">
    <vt:lpwstr>Privileged</vt:lpwstr>
  </property>
  <property fmtid="{D5CDD505-2E9C-101B-9397-08002B2CF9AE}" pid="5" name="MSIP_Label_a566a319-c3d7-4d30-8b8d-d2973b58d804_Name">
    <vt:lpwstr>Confidential – no watermark</vt:lpwstr>
  </property>
  <property fmtid="{D5CDD505-2E9C-101B-9397-08002B2CF9AE}" pid="6" name="MSIP_Label_a566a319-c3d7-4d30-8b8d-d2973b58d804_SiteId">
    <vt:lpwstr>99e1c4eb-a499-40ed-8db3-e63363f00a12</vt:lpwstr>
  </property>
  <property fmtid="{D5CDD505-2E9C-101B-9397-08002B2CF9AE}" pid="7" name="MSIP_Label_a566a319-c3d7-4d30-8b8d-d2973b58d804_ActionId">
    <vt:lpwstr>689f9986-80d5-4b8e-b7ec-e40d86bd4f7b</vt:lpwstr>
  </property>
  <property fmtid="{D5CDD505-2E9C-101B-9397-08002B2CF9AE}" pid="8" name="MSIP_Label_a566a319-c3d7-4d30-8b8d-d2973b58d804_ContentBits">
    <vt:lpwstr>0</vt:lpwstr>
  </property>
  <property fmtid="{D5CDD505-2E9C-101B-9397-08002B2CF9AE}" pid="9" name="ContentTypeId">
    <vt:lpwstr>0x01010067E08658E378244EB3FCEAFC60FB8695</vt:lpwstr>
  </property>
  <property fmtid="{D5CDD505-2E9C-101B-9397-08002B2CF9AE}" pid="10" name="MediaServiceImageTags">
    <vt:lpwstr/>
  </property>
  <property fmtid="{D5CDD505-2E9C-101B-9397-08002B2CF9AE}" pid="11" name="Order">
    <vt:lpwstr>102700.000000000</vt:lpwstr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lpwstr/>
  </property>
</Properties>
</file>